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46" d="100"/>
          <a:sy n="46" d="100"/>
        </p:scale>
        <p:origin x="-389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76E0D-CDA7-4C2E-815F-843B50F83B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02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D7B46-5B14-43C9-A3F3-0C158AE72D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43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7B39A-B460-4A02-932E-C98EBF3D12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945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32948A-0D5C-470B-B413-4BCA56EF88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812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D405506-7103-4295-B909-6308018E27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2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5F3AD-A8BA-45D1-B523-D62FEAE517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86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EAEC9-A24E-4579-A924-39195BF601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98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89220-9A3A-4EA1-8989-6C7B872F9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67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1CDB2-8A73-4A60-B3B9-08C16B7A21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20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39502-2657-43B4-BC7F-A971AF8B0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93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54534-306F-41F4-B9C8-879D02F336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48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5DDE6-0CE5-4821-82B4-F17175E1ED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04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41F8F-545B-4790-8B4D-F3BEFE29FD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35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60DACF-6B84-4271-A26D-5D468095F1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>
                <a:latin typeface="Arial Black" pitchFamily="34" charset="0"/>
              </a:rPr>
              <a:t>Greek Achievements</a:t>
            </a: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en-US" sz="2800" b="1" u="sng"/>
              <a:t>Key Terms</a:t>
            </a:r>
            <a:endParaRPr lang="en-US" altLang="en-US" sz="2800" u="sng"/>
          </a:p>
          <a:p>
            <a:r>
              <a:rPr lang="en-US" altLang="en-US" sz="2800"/>
              <a:t>Socrates</a:t>
            </a:r>
          </a:p>
          <a:p>
            <a:r>
              <a:rPr lang="en-US" altLang="en-US" sz="2800"/>
              <a:t>Plato</a:t>
            </a:r>
          </a:p>
          <a:p>
            <a:r>
              <a:rPr lang="en-US" altLang="en-US" sz="2800"/>
              <a:t>Aristotle</a:t>
            </a:r>
          </a:p>
          <a:p>
            <a:r>
              <a:rPr lang="en-US" altLang="en-US" sz="2800"/>
              <a:t>reason</a:t>
            </a:r>
          </a:p>
          <a:p>
            <a:r>
              <a:rPr lang="en-US" altLang="en-US" sz="2800"/>
              <a:t>Euclid</a:t>
            </a:r>
          </a:p>
          <a:p>
            <a:r>
              <a:rPr lang="en-US" altLang="en-US" sz="2800"/>
              <a:t>Hippocrates</a:t>
            </a: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533400" y="5410200"/>
            <a:ext cx="6172200" cy="1295400"/>
          </a:xfrm>
          <a:prstGeom prst="rightArrow">
            <a:avLst>
              <a:gd name="adj1" fmla="val 50000"/>
              <a:gd name="adj2" fmla="val 1191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The Big Idea :</a:t>
            </a:r>
            <a:r>
              <a:rPr lang="en-US" altLang="en-US" sz="2000" b="1"/>
              <a:t> </a:t>
            </a:r>
            <a:r>
              <a:rPr lang="en-US" altLang="en-US" sz="1400" b="1"/>
              <a:t>Ancient Greeks made lasting contributions in the </a:t>
            </a:r>
          </a:p>
          <a:p>
            <a:pPr algn="ctr"/>
            <a:r>
              <a:rPr lang="en-US" altLang="en-US" sz="1400" b="1"/>
              <a:t>Arts, philosophy, and science.</a:t>
            </a:r>
            <a:r>
              <a:rPr lang="en-US" altLang="en-US"/>
              <a:t> </a:t>
            </a:r>
          </a:p>
        </p:txBody>
      </p:sp>
      <p:pic>
        <p:nvPicPr>
          <p:cNvPr id="2054" name="Picture 6" descr="socrateshead.jpeg                                              003D2904Macintosh HD                   BF57A69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1574800" cy="236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&#10;plato.jpeg                                                     003D2904Macintosh HD                   BF57A69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14859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ristotle.jpeg                                                 003D2904Macintosh HD                   BF57A695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0"/>
            <a:ext cx="1716088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3276600" y="4114800"/>
            <a:ext cx="1143000" cy="1371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b="1"/>
              <a:t>Socrates</a:t>
            </a:r>
            <a:endParaRPr lang="en-US" altLang="en-US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7772400" y="5334000"/>
            <a:ext cx="1219200" cy="1295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b="1"/>
              <a:t>Aristotle</a:t>
            </a:r>
            <a:endParaRPr lang="en-US" altLang="en-US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7239000" y="1524000"/>
            <a:ext cx="1143000" cy="1295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Plato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sophocles.jpeg                                                 003D2904Macintosh HD                   BF57A69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0"/>
            <a:ext cx="1408113" cy="14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r>
              <a:rPr lang="en-US" altLang="en-US">
                <a:latin typeface="Arial Black" pitchFamily="34" charset="0"/>
              </a:rPr>
              <a:t>The Arts : Writing</a:t>
            </a: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Greeks created drama and historical writing.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Their writing was a large source of entertainment.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They performed tragedies and comedies, writing about wars and bringing light to them.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6934200" y="1752600"/>
            <a:ext cx="1676400" cy="17526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Aeschylus</a:t>
            </a:r>
          </a:p>
          <a:p>
            <a:pPr algn="ctr"/>
            <a:r>
              <a:rPr lang="en-US" altLang="en-US" sz="1400"/>
              <a:t>and Sophocles</a:t>
            </a:r>
          </a:p>
          <a:p>
            <a:pPr algn="ctr"/>
            <a:r>
              <a:rPr lang="en-US" altLang="en-US" sz="1400"/>
              <a:t>were among the</a:t>
            </a:r>
          </a:p>
          <a:p>
            <a:pPr algn="ctr"/>
            <a:r>
              <a:rPr lang="en-US" altLang="en-US" sz="1400"/>
              <a:t>best tragedy</a:t>
            </a:r>
          </a:p>
          <a:p>
            <a:pPr algn="ctr"/>
            <a:r>
              <a:rPr lang="en-US" altLang="en-US" sz="1400"/>
              <a:t>writers.</a:t>
            </a:r>
            <a:endParaRPr lang="en-US" altLang="en-US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876800" y="4495800"/>
            <a:ext cx="1981200" cy="18288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Aristophanes</a:t>
            </a:r>
          </a:p>
          <a:p>
            <a:pPr algn="ctr"/>
            <a:r>
              <a:rPr lang="en-US" altLang="en-US" sz="1400"/>
              <a:t>was a famous</a:t>
            </a:r>
          </a:p>
          <a:p>
            <a:pPr algn="ctr"/>
            <a:r>
              <a:rPr lang="en-US" altLang="en-US" sz="1400"/>
              <a:t>comedy</a:t>
            </a:r>
          </a:p>
          <a:p>
            <a:pPr algn="ctr"/>
            <a:r>
              <a:rPr lang="en-US" altLang="en-US" sz="1400"/>
              <a:t>writer.</a:t>
            </a:r>
            <a:endParaRPr lang="en-US" altLang="en-US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1219200" y="152400"/>
            <a:ext cx="6248400" cy="1066800"/>
          </a:xfrm>
          <a:prstGeom prst="rightArrow">
            <a:avLst>
              <a:gd name="adj1" fmla="val 50000"/>
              <a:gd name="adj2" fmla="val 14642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Greeks also began recording history by writing </a:t>
            </a:r>
          </a:p>
          <a:p>
            <a:pPr algn="ctr"/>
            <a:r>
              <a:rPr lang="en-US" altLang="en-US" sz="1400"/>
              <a:t>about it.  They tried to write </a:t>
            </a:r>
            <a:r>
              <a:rPr lang="en-US" altLang="en-US" sz="1400" i="1"/>
              <a:t>neutral </a:t>
            </a:r>
            <a:r>
              <a:rPr lang="en-US" altLang="en-US" sz="1400"/>
              <a:t>accounts of what happened in Greece.</a:t>
            </a:r>
            <a:endParaRPr lang="en-US" altLang="en-US"/>
          </a:p>
        </p:txBody>
      </p:sp>
      <p:pic>
        <p:nvPicPr>
          <p:cNvPr id="7176" name="Picture 8" descr="Aristophanes.jpeg                                              003D2904Macintosh HD                   BF57A69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95800"/>
            <a:ext cx="14859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Aeschylus.jpeg                                                 003D2904Macintosh HD                   BF57A695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12985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Euclid.jpeg                                                    003D2904Macintosh HD                   BF57A69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28956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 Black" pitchFamily="34" charset="0"/>
              </a:rPr>
              <a:t>Math in Ancient Greece</a:t>
            </a:r>
            <a:endParaRPr lang="en-US" alt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Some Greeks spent their lives studying math.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Euclid (YOO-kluhd) was one of these people, and many geometry rules we study today come from his studies.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304800" y="1524000"/>
            <a:ext cx="2057400" cy="24384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/>
              <a:t>With math,</a:t>
            </a:r>
          </a:p>
          <a:p>
            <a:pPr algn="ctr"/>
            <a:r>
              <a:rPr lang="en-US" altLang="en-US" sz="1600"/>
              <a:t>the Greeks </a:t>
            </a:r>
          </a:p>
          <a:p>
            <a:pPr algn="ctr"/>
            <a:r>
              <a:rPr lang="en-US" altLang="en-US" sz="1600"/>
              <a:t>were able </a:t>
            </a:r>
          </a:p>
          <a:p>
            <a:pPr algn="ctr"/>
            <a:r>
              <a:rPr lang="en-US" altLang="en-US" sz="1600"/>
              <a:t>to measure</a:t>
            </a:r>
          </a:p>
          <a:p>
            <a:pPr algn="ctr"/>
            <a:r>
              <a:rPr lang="en-US" altLang="en-US" sz="1600"/>
              <a:t>the size of </a:t>
            </a:r>
          </a:p>
          <a:p>
            <a:pPr algn="ctr"/>
            <a:r>
              <a:rPr lang="en-US" altLang="en-US" sz="1600"/>
              <a:t>Earth.</a:t>
            </a:r>
            <a:endParaRPr lang="en-US" altLang="en-US"/>
          </a:p>
        </p:txBody>
      </p:sp>
      <p:pic>
        <p:nvPicPr>
          <p:cNvPr id="8201" name="Picture 9" descr="&#10;geometry.jpeg                                                  003D2904Macintosh HD                   BF57A695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14033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2514600" y="5410200"/>
            <a:ext cx="5257800" cy="1295400"/>
          </a:xfrm>
          <a:prstGeom prst="rightArrow">
            <a:avLst>
              <a:gd name="adj1" fmla="val 50000"/>
              <a:gd name="adj2" fmla="val 1014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Hypatia (hy-PAY-shuh) was another famous, Greek</a:t>
            </a:r>
          </a:p>
          <a:p>
            <a:pPr algn="ctr"/>
            <a:r>
              <a:rPr lang="en-US" altLang="en-US" sz="1400"/>
              <a:t>Mathematician.  She devoted her life to teaching her findings</a:t>
            </a:r>
          </a:p>
          <a:p>
            <a:pPr algn="ctr"/>
            <a:r>
              <a:rPr lang="en-US" altLang="en-US" sz="1400"/>
              <a:t>to others.</a:t>
            </a:r>
            <a:endParaRPr lang="en-US" altLang="en-US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1143000" y="152400"/>
            <a:ext cx="5638800" cy="762000"/>
          </a:xfrm>
          <a:prstGeom prst="leftArrow">
            <a:avLst>
              <a:gd name="adj1" fmla="val 50000"/>
              <a:gd name="adj2" fmla="val 18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The study of flat shapes and lines is called Euclidean geometry.</a:t>
            </a:r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Hippocrates.jpeg                                               003D2904Macintosh HD                   BF57A69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277018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latin typeface="Arial Black" pitchFamily="34" charset="0"/>
              </a:rPr>
              <a:t>Medicine in Ancient Greece</a:t>
            </a: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/>
          <a:p>
            <a:r>
              <a:rPr lang="en-US" altLang="en-US" sz="2400"/>
              <a:t>Greeks also studied medicine.</a:t>
            </a:r>
          </a:p>
          <a:p>
            <a:r>
              <a:rPr lang="en-US" altLang="en-US" sz="2400"/>
              <a:t>They studied the human body and how it worked.</a:t>
            </a:r>
          </a:p>
          <a:p>
            <a:r>
              <a:rPr lang="en-US" altLang="en-US" sz="2400"/>
              <a:t>They tried to cure diseases and keep people healthy.</a:t>
            </a:r>
          </a:p>
          <a:p>
            <a:r>
              <a:rPr lang="en-US" altLang="en-US" sz="2400"/>
              <a:t>Hippocrates (hip-AHK-ruh-teez) was a great Greek doctor who studied what caused disease.</a:t>
            </a:r>
          </a:p>
        </p:txBody>
      </p:sp>
      <p:pic>
        <p:nvPicPr>
          <p:cNvPr id="9224" name="Picture 8" descr="medicalsymbol.jpeg                                             003D2904Macintosh HD                   BF57A69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19081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33400" y="5257800"/>
            <a:ext cx="6781800" cy="1371600"/>
          </a:xfrm>
          <a:prstGeom prst="rightArrow">
            <a:avLst>
              <a:gd name="adj1" fmla="val 50000"/>
              <a:gd name="adj2" fmla="val 12361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Today, Hippocrates is known for his ideas about how doctors should</a:t>
            </a:r>
          </a:p>
          <a:p>
            <a:pPr algn="ctr"/>
            <a:r>
              <a:rPr lang="en-US" altLang="en-US" sz="1400"/>
              <a:t>behave.  When doctors graduate medical school, the recite the Hippocratic oath.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Discobolos.jpg                                                 003D2904Macintosh HD                   BF57A69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2124075" cy="35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7162800" cy="1143000"/>
          </a:xfrm>
        </p:spPr>
        <p:txBody>
          <a:bodyPr/>
          <a:lstStyle/>
          <a:p>
            <a:r>
              <a:rPr lang="en-US" altLang="en-US">
                <a:latin typeface="Arial Black" pitchFamily="34" charset="0"/>
              </a:rPr>
              <a:t>The Arts : Statues</a:t>
            </a:r>
            <a:r>
              <a:rPr lang="en-US" altLang="en-US"/>
              <a:t> 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/>
          <a:p>
            <a:r>
              <a:rPr lang="en-US" altLang="en-US" sz="2400"/>
              <a:t>Greeks were master artists.</a:t>
            </a:r>
          </a:p>
          <a:p>
            <a:r>
              <a:rPr lang="en-US" altLang="en-US" sz="2400"/>
              <a:t>They were so good because they paid attention to fine detail.</a:t>
            </a:r>
          </a:p>
          <a:p>
            <a:r>
              <a:rPr lang="en-US" altLang="en-US" sz="2400"/>
              <a:t>They also studied the human body.</a:t>
            </a:r>
          </a:p>
          <a:p>
            <a:r>
              <a:rPr lang="en-US" altLang="en-US" sz="2400"/>
              <a:t>Many of their sculptures looked like they could come to life.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304800" y="381000"/>
            <a:ext cx="1905000" cy="18288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Greek sculpture</a:t>
            </a:r>
          </a:p>
          <a:p>
            <a:pPr algn="ctr"/>
            <a:r>
              <a:rPr lang="en-US" altLang="en-US" sz="1400"/>
              <a:t>is admired for</a:t>
            </a:r>
          </a:p>
          <a:p>
            <a:pPr algn="ctr"/>
            <a:r>
              <a:rPr lang="en-US" altLang="en-US" sz="1400"/>
              <a:t>its realism</a:t>
            </a:r>
          </a:p>
          <a:p>
            <a:pPr algn="ctr"/>
            <a:r>
              <a:rPr lang="en-US" altLang="en-US" sz="1400"/>
              <a:t>and details.</a:t>
            </a:r>
            <a:endParaRPr lang="en-US" altLang="en-US"/>
          </a:p>
        </p:txBody>
      </p:sp>
      <p:pic>
        <p:nvPicPr>
          <p:cNvPr id="3079" name="Picture 7" descr="angelwings.jpeg                                                003D2904Macintosh HD                   BF57A69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2101850" cy="315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3429000" y="4648200"/>
            <a:ext cx="1600200" cy="1905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Statues were</a:t>
            </a:r>
          </a:p>
          <a:p>
            <a:pPr algn="ctr"/>
            <a:r>
              <a:rPr lang="en-US" altLang="en-US" sz="1400"/>
              <a:t>made of</a:t>
            </a:r>
          </a:p>
          <a:p>
            <a:pPr algn="ctr"/>
            <a:r>
              <a:rPr lang="en-US" altLang="en-US" sz="1400"/>
              <a:t>stone or </a:t>
            </a:r>
          </a:p>
          <a:p>
            <a:pPr algn="ctr"/>
            <a:r>
              <a:rPr lang="en-US" altLang="en-US" sz="1400"/>
              <a:t>marble.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 Black" pitchFamily="34" charset="0"/>
              </a:rPr>
              <a:t>The Arts : Paintings</a:t>
            </a: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Greek paintings are also admired for their detail.</a:t>
            </a:r>
          </a:p>
          <a:p>
            <a:r>
              <a:rPr lang="en-US" altLang="en-US" sz="2800"/>
              <a:t>Many of the painted scenes show athletics or scenes from myths.</a:t>
            </a:r>
          </a:p>
          <a:p>
            <a:r>
              <a:rPr lang="en-US" altLang="en-US" sz="2800"/>
              <a:t>Scenes were usually done in red and black.</a:t>
            </a:r>
          </a:p>
        </p:txBody>
      </p:sp>
      <p:pic>
        <p:nvPicPr>
          <p:cNvPr id="4101" name="Picture 5" descr="greekpot2.jpeg                                                 003D2904Macintosh HD                   BF57A69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048000" cy="22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&#10;greekpot.jpeg                                                  003D2904Macintosh HD                   BF57A695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1524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 Black" pitchFamily="34" charset="0"/>
              </a:rPr>
              <a:t>The Arts : Architecture</a:t>
            </a:r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The Greeks took great care in designing their buildings.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They wanted their buildings to be a reflection of their city.  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  <p:pic>
        <p:nvPicPr>
          <p:cNvPr id="5125" name="Picture 5" descr="architecture.jpeg                                              003D2904Macintosh HD                   BF57A69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3559175" cy="354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609600" y="5334000"/>
            <a:ext cx="8001000" cy="1295400"/>
          </a:xfrm>
          <a:prstGeom prst="rightArrow">
            <a:avLst>
              <a:gd name="adj1" fmla="val 50000"/>
              <a:gd name="adj2" fmla="val 15441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The pillars of the Greek temples appear perfectly straight.  Greeks understood that in order</a:t>
            </a:r>
          </a:p>
          <a:p>
            <a:pPr algn="ctr"/>
            <a:r>
              <a:rPr lang="en-US" altLang="en-US" sz="1400"/>
              <a:t>for pillars to appear to be straight, they needed to actually be wider in the middle.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7772400" cy="1143000"/>
          </a:xfrm>
        </p:spPr>
        <p:txBody>
          <a:bodyPr/>
          <a:lstStyle/>
          <a:p>
            <a:r>
              <a:rPr lang="en-US" altLang="en-US">
                <a:latin typeface="Arial Black" pitchFamily="34" charset="0"/>
              </a:rPr>
              <a:t>The Parthenon</a:t>
            </a:r>
            <a:endParaRPr lang="en-US" alt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7722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228600" y="1295400"/>
            <a:ext cx="2209800" cy="22098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The Parthenon was</a:t>
            </a:r>
          </a:p>
          <a:p>
            <a:pPr algn="ctr"/>
            <a:r>
              <a:rPr lang="en-US" altLang="en-US" sz="1400"/>
              <a:t>built by Pericles</a:t>
            </a:r>
          </a:p>
          <a:p>
            <a:pPr algn="ctr"/>
            <a:r>
              <a:rPr lang="en-US" altLang="en-US" sz="1400"/>
              <a:t>for Athena, the</a:t>
            </a:r>
          </a:p>
          <a:p>
            <a:pPr algn="ctr"/>
            <a:r>
              <a:rPr lang="en-US" altLang="en-US" sz="1400"/>
              <a:t>protector of Athens.</a:t>
            </a:r>
            <a:endParaRPr lang="en-US" altLang="en-US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7239000" y="3352800"/>
            <a:ext cx="1676400" cy="16764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The</a:t>
            </a:r>
            <a:r>
              <a:rPr lang="en-US" altLang="en-US"/>
              <a:t> </a:t>
            </a:r>
            <a:r>
              <a:rPr lang="en-US" altLang="en-US" sz="1400"/>
              <a:t>Parthenon</a:t>
            </a:r>
          </a:p>
          <a:p>
            <a:pPr algn="ctr"/>
            <a:r>
              <a:rPr lang="en-US" altLang="en-US" sz="1400"/>
              <a:t>has 46 columns.In</a:t>
            </a:r>
            <a:endParaRPr lang="en-US" altLang="en-US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838200" y="5715000"/>
            <a:ext cx="6400800" cy="9144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Once a year, the people of Athens held a </a:t>
            </a:r>
          </a:p>
          <a:p>
            <a:pPr algn="ctr"/>
            <a:r>
              <a:rPr lang="en-US" altLang="en-US" sz="1400"/>
              <a:t>festival in honor of Athena.</a:t>
            </a:r>
            <a:endParaRPr lang="en-US" altLang="en-US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1946275" cy="25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2286000" y="152400"/>
            <a:ext cx="3810000" cy="838200"/>
          </a:xfrm>
          <a:prstGeom prst="leftArrow">
            <a:avLst>
              <a:gd name="adj1" fmla="val 50000"/>
              <a:gd name="adj2" fmla="val 11363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Inside the Parthenon stood a statue of Athena.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 Black" pitchFamily="34" charset="0"/>
              </a:rPr>
              <a:t>Philosophy</a:t>
            </a:r>
            <a:endParaRPr lang="en-US" alt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981200"/>
            <a:ext cx="3810000" cy="4114800"/>
          </a:xfrm>
        </p:spPr>
        <p:txBody>
          <a:bodyPr/>
          <a:lstStyle/>
          <a:p>
            <a:r>
              <a:rPr lang="en-US" altLang="en-US" sz="2400"/>
              <a:t>People began to question gods as the reason for life being the way it was.</a:t>
            </a:r>
          </a:p>
          <a:p>
            <a:r>
              <a:rPr lang="en-US" altLang="en-US" sz="2400"/>
              <a:t>These people who questioned life were called philosophers.</a:t>
            </a:r>
          </a:p>
          <a:p>
            <a:r>
              <a:rPr lang="en-US" altLang="en-US" sz="2400"/>
              <a:t>Philosophers believed in the power of the human mind the think and explain.</a:t>
            </a:r>
          </a:p>
        </p:txBody>
      </p:sp>
      <p:pic>
        <p:nvPicPr>
          <p:cNvPr id="10245" name="Picture 5" descr="philosophy.jpeg                                                003D2904Macintosh HD                   BF57A69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3130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609600" y="228600"/>
            <a:ext cx="1524000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Socrates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6553200" y="228600"/>
            <a:ext cx="1981200" cy="17526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Plato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7315200" y="5257800"/>
            <a:ext cx="1600200" cy="1447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Aristotle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9" name="Picture 15" descr="questionhead.jpeg                                              003D2904Macintosh HD                   BF57A695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72000"/>
            <a:ext cx="1260475" cy="12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&#10;socrates.jpeg                                                  003D2904Macintosh HD                   BF57A69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1200"/>
            <a:ext cx="22415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5486400" cy="1143000"/>
          </a:xfrm>
        </p:spPr>
        <p:txBody>
          <a:bodyPr/>
          <a:lstStyle/>
          <a:p>
            <a:r>
              <a:rPr lang="en-US" altLang="en-US">
                <a:latin typeface="Arial Black" pitchFamily="34" charset="0"/>
              </a:rPr>
              <a:t>Socrates</a:t>
            </a:r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Socrates believed people should never stop looking for knowledge.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He was a teacher who taught people to ask questions of life.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He frustrated many and was accused of questioning the gods and corrupting youth.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For questioning the gods, he was condemned  to death.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304800" y="457200"/>
            <a:ext cx="2895600" cy="1447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“What is love?”</a:t>
            </a:r>
          </a:p>
          <a:p>
            <a:pPr algn="ctr"/>
            <a:r>
              <a:rPr lang="en-US" altLang="en-US"/>
              <a:t>“What is courage?”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6781800" y="228600"/>
            <a:ext cx="2057400" cy="19812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At his death, his</a:t>
            </a:r>
          </a:p>
          <a:p>
            <a:pPr algn="ctr"/>
            <a:r>
              <a:rPr lang="en-US" altLang="en-US" sz="1400"/>
              <a:t>students watched </a:t>
            </a:r>
          </a:p>
          <a:p>
            <a:pPr algn="ctr"/>
            <a:r>
              <a:rPr lang="en-US" altLang="en-US" sz="1400"/>
              <a:t>him calmly take</a:t>
            </a:r>
          </a:p>
          <a:p>
            <a:pPr algn="ctr"/>
            <a:r>
              <a:rPr lang="en-US" altLang="en-US" sz="1400"/>
              <a:t>the poison and die.</a:t>
            </a:r>
            <a:endParaRPr lang="en-US" altLang="en-US"/>
          </a:p>
        </p:txBody>
      </p:sp>
      <p:pic>
        <p:nvPicPr>
          <p:cNvPr id="11274" name="Picture 10" descr="questionhead.jpeg                                              003D2904Macintosh HD                   BF57A695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81200"/>
            <a:ext cx="1260475" cy="12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questionhead.jpeg                                              003D2904Macintosh HD                   BF57A695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0"/>
            <a:ext cx="1260475" cy="12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questionhead.jpeg                                              003D2904Macintosh HD                   BF57A695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0"/>
            <a:ext cx="1260475" cy="12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questionhead.jpeg                                              003D2904Macintosh HD                   BF57A695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81200"/>
            <a:ext cx="1260475" cy="12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questionhead.jpeg                                              003D2904Macintosh HD                   BF57A695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76600"/>
            <a:ext cx="1260475" cy="12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7772400" cy="1143000"/>
          </a:xfrm>
        </p:spPr>
        <p:txBody>
          <a:bodyPr/>
          <a:lstStyle/>
          <a:p>
            <a:r>
              <a:rPr lang="en-US" altLang="en-US">
                <a:latin typeface="Arial Black" pitchFamily="34" charset="0"/>
              </a:rPr>
              <a:t>Plato</a:t>
            </a:r>
            <a:endParaRPr lang="en-US" alt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22860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Plato was Socrates’ student.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Plato also taught along with being a philosopher.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Plato had a famous school for philosophers and scientist to come and discuss ideas.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Plato wrote a famous philosophy work, </a:t>
            </a:r>
            <a:r>
              <a:rPr lang="en-US" altLang="en-US" sz="2400" i="1"/>
              <a:t>The Republic</a:t>
            </a:r>
            <a:r>
              <a:rPr lang="en-US" altLang="en-US" sz="2400"/>
              <a:t>.</a:t>
            </a:r>
          </a:p>
        </p:txBody>
      </p:sp>
      <p:pic>
        <p:nvPicPr>
          <p:cNvPr id="12293" name="Picture 5" descr="plato1.jpeg                                                    003D2904Macintosh HD                   BF57A69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288448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152400" y="228600"/>
            <a:ext cx="2667000" cy="2286000"/>
          </a:xfrm>
          <a:prstGeom prst="cloudCallout">
            <a:avLst>
              <a:gd name="adj1" fmla="val 597"/>
              <a:gd name="adj2" fmla="val 57778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i="1"/>
              <a:t>The Republic </a:t>
            </a:r>
            <a:r>
              <a:rPr lang="en-US" altLang="en-US" sz="1600"/>
              <a:t>discussed</a:t>
            </a:r>
          </a:p>
          <a:p>
            <a:pPr algn="ctr"/>
            <a:r>
              <a:rPr lang="en-US" altLang="en-US" sz="1600"/>
              <a:t>the ideal society based</a:t>
            </a:r>
          </a:p>
          <a:p>
            <a:pPr algn="ctr"/>
            <a:r>
              <a:rPr lang="en-US" altLang="en-US" sz="1600"/>
              <a:t>on justice and fairness.</a:t>
            </a:r>
            <a:endParaRPr lang="en-US" altLang="en-US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2819400" y="3581400"/>
            <a:ext cx="2438400" cy="1905000"/>
          </a:xfrm>
          <a:prstGeom prst="cloudCallout">
            <a:avLst>
              <a:gd name="adj1" fmla="val -45444"/>
              <a:gd name="adj2" fmla="val -6508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/>
              <a:t>I believed</a:t>
            </a:r>
          </a:p>
          <a:p>
            <a:pPr algn="ctr"/>
            <a:r>
              <a:rPr lang="en-US" altLang="en-US" sz="1600"/>
              <a:t>philosophers should</a:t>
            </a:r>
          </a:p>
          <a:p>
            <a:pPr algn="ctr"/>
            <a:r>
              <a:rPr lang="en-US" altLang="en-US" sz="1600"/>
              <a:t>rule because</a:t>
            </a:r>
          </a:p>
          <a:p>
            <a:pPr algn="ctr"/>
            <a:r>
              <a:rPr lang="en-US" altLang="en-US" sz="1600"/>
              <a:t>only we understand</a:t>
            </a:r>
          </a:p>
          <a:p>
            <a:pPr algn="ctr"/>
            <a:r>
              <a:rPr lang="en-US" altLang="en-US" sz="1600"/>
              <a:t>what was best.</a:t>
            </a:r>
            <a:endParaRPr lang="en-US" altLang="en-US"/>
          </a:p>
        </p:txBody>
      </p:sp>
      <p:pic>
        <p:nvPicPr>
          <p:cNvPr id="12297" name="Picture 9" descr="academy.jpeg                                                   003D2904Macintosh HD                   BF57A69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9600"/>
            <a:ext cx="3048000" cy="15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1033" descr="aristotlestatue.jpeg                                           003D2904Macintosh HD                   BF57A69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905000"/>
            <a:ext cx="2489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 Black" pitchFamily="34" charset="0"/>
              </a:rPr>
              <a:t>Aristotle</a:t>
            </a:r>
            <a:endParaRPr lang="en-US" altLang="en-US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He believed in moderation, or finding a balance in life.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He believed moderation was based on reason, or clear and ordered thinking.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He believed people should think about the actions before doing them and predict how they will affect others.</a:t>
            </a:r>
          </a:p>
        </p:txBody>
      </p:sp>
      <p:sp>
        <p:nvSpPr>
          <p:cNvPr id="13317" name="AutoShape 1029"/>
          <p:cNvSpPr>
            <a:spLocks noChangeArrowheads="1"/>
          </p:cNvSpPr>
          <p:nvPr/>
        </p:nvSpPr>
        <p:spPr bwMode="auto">
          <a:xfrm>
            <a:off x="6324600" y="152400"/>
            <a:ext cx="2590800" cy="2286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Aristotle was </a:t>
            </a:r>
          </a:p>
          <a:p>
            <a:pPr algn="ctr"/>
            <a:r>
              <a:rPr lang="en-US" altLang="en-US" sz="1400"/>
              <a:t>against greed</a:t>
            </a:r>
          </a:p>
          <a:p>
            <a:pPr algn="ctr"/>
            <a:r>
              <a:rPr lang="en-US" altLang="en-US" sz="1400"/>
              <a:t>but felt like</a:t>
            </a:r>
          </a:p>
          <a:p>
            <a:pPr algn="ctr"/>
            <a:r>
              <a:rPr lang="en-US" altLang="en-US" sz="1400"/>
              <a:t>you shouldn’t</a:t>
            </a:r>
          </a:p>
          <a:p>
            <a:pPr algn="ctr"/>
            <a:r>
              <a:rPr lang="en-US" altLang="en-US" sz="1400"/>
              <a:t>give away </a:t>
            </a:r>
          </a:p>
          <a:p>
            <a:pPr algn="ctr"/>
            <a:r>
              <a:rPr lang="en-US" altLang="en-US" sz="1400"/>
              <a:t>everything you </a:t>
            </a:r>
          </a:p>
          <a:p>
            <a:pPr algn="ctr"/>
            <a:r>
              <a:rPr lang="en-US" altLang="en-US" sz="1400"/>
              <a:t>own.</a:t>
            </a:r>
            <a:endParaRPr lang="en-US" altLang="en-US"/>
          </a:p>
        </p:txBody>
      </p:sp>
      <p:sp>
        <p:nvSpPr>
          <p:cNvPr id="13318" name="AutoShape 1030"/>
          <p:cNvSpPr>
            <a:spLocks noChangeArrowheads="1"/>
          </p:cNvSpPr>
          <p:nvPr/>
        </p:nvSpPr>
        <p:spPr bwMode="auto">
          <a:xfrm>
            <a:off x="381000" y="228600"/>
            <a:ext cx="2667000" cy="1371600"/>
          </a:xfrm>
          <a:prstGeom prst="rightArrow">
            <a:avLst>
              <a:gd name="adj1" fmla="val 50000"/>
              <a:gd name="adj2" fmla="val 4861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Aristotle, Plato’s student,</a:t>
            </a:r>
          </a:p>
          <a:p>
            <a:pPr algn="ctr"/>
            <a:r>
              <a:rPr lang="en-US" altLang="en-US" sz="1400"/>
              <a:t>was the greatest thinker in </a:t>
            </a:r>
          </a:p>
          <a:p>
            <a:pPr algn="ctr"/>
            <a:r>
              <a:rPr lang="en-US" altLang="en-US" sz="1400"/>
              <a:t>Greece. </a:t>
            </a:r>
            <a:endParaRPr lang="en-US" altLang="en-US"/>
          </a:p>
        </p:txBody>
      </p:sp>
      <p:sp>
        <p:nvSpPr>
          <p:cNvPr id="13320" name="AutoShape 1032"/>
          <p:cNvSpPr>
            <a:spLocks noChangeArrowheads="1"/>
          </p:cNvSpPr>
          <p:nvPr/>
        </p:nvSpPr>
        <p:spPr bwMode="auto">
          <a:xfrm>
            <a:off x="3657600" y="4800600"/>
            <a:ext cx="4724400" cy="1905000"/>
          </a:xfrm>
          <a:prstGeom prst="leftArrow">
            <a:avLst>
              <a:gd name="adj1" fmla="val 50000"/>
              <a:gd name="adj2" fmla="val 62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Aristotle was a master at logic, the process of making</a:t>
            </a:r>
          </a:p>
          <a:p>
            <a:pPr algn="ctr"/>
            <a:r>
              <a:rPr lang="en-US" altLang="en-US" sz="1400"/>
              <a:t>inferences.  For example, if you know Socrates lived</a:t>
            </a:r>
          </a:p>
          <a:p>
            <a:pPr algn="ctr"/>
            <a:r>
              <a:rPr lang="en-US" altLang="en-US" sz="1400"/>
              <a:t>in Athens, and Athens is in Greece, Socrates must live </a:t>
            </a:r>
          </a:p>
          <a:p>
            <a:pPr algn="ctr"/>
            <a:r>
              <a:rPr lang="en-US" altLang="en-US" sz="1400"/>
              <a:t>in Greece and possibly be Athenian.</a:t>
            </a: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750</Words>
  <Application>Microsoft Office PowerPoint</Application>
  <PresentationFormat>On-screen Show (4:3)</PresentationFormat>
  <Paragraphs>131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Times</vt:lpstr>
      <vt:lpstr>Arial Black</vt:lpstr>
      <vt:lpstr>Blank Presentation</vt:lpstr>
      <vt:lpstr>Greek Achievements</vt:lpstr>
      <vt:lpstr>The Arts : Statues </vt:lpstr>
      <vt:lpstr>The Arts : Paintings</vt:lpstr>
      <vt:lpstr>The Arts : Architecture</vt:lpstr>
      <vt:lpstr>The Parthenon</vt:lpstr>
      <vt:lpstr>Philosophy</vt:lpstr>
      <vt:lpstr>Socrates</vt:lpstr>
      <vt:lpstr>Plato</vt:lpstr>
      <vt:lpstr>Aristotle</vt:lpstr>
      <vt:lpstr>The Arts : Writing</vt:lpstr>
      <vt:lpstr>Math in Ancient Greece</vt:lpstr>
      <vt:lpstr>Medicine in Ancient Greece</vt:lpstr>
    </vt:vector>
  </TitlesOfParts>
  <Company>뿿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Achievements</dc:title>
  <dc:creator>Andy Norris</dc:creator>
  <cp:lastModifiedBy>Coffelt-Hollett, Hannah E</cp:lastModifiedBy>
  <cp:revision>25</cp:revision>
  <dcterms:created xsi:type="dcterms:W3CDTF">2008-05-13T04:47:16Z</dcterms:created>
  <dcterms:modified xsi:type="dcterms:W3CDTF">2016-06-08T20:12:59Z</dcterms:modified>
</cp:coreProperties>
</file>